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62" r:id="rId1"/>
  </p:sldMasterIdLst>
  <p:notesMasterIdLst>
    <p:notesMasterId r:id="rId22"/>
  </p:notesMasterIdLst>
  <p:sldIdLst>
    <p:sldId id="256" r:id="rId2"/>
    <p:sldId id="262" r:id="rId3"/>
    <p:sldId id="270" r:id="rId4"/>
    <p:sldId id="269" r:id="rId5"/>
    <p:sldId id="264" r:id="rId6"/>
    <p:sldId id="265" r:id="rId7"/>
    <p:sldId id="263" r:id="rId8"/>
    <p:sldId id="284" r:id="rId9"/>
    <p:sldId id="271" r:id="rId10"/>
    <p:sldId id="266" r:id="rId11"/>
    <p:sldId id="277" r:id="rId12"/>
    <p:sldId id="292" r:id="rId13"/>
    <p:sldId id="278" r:id="rId14"/>
    <p:sldId id="295" r:id="rId15"/>
    <p:sldId id="282" r:id="rId16"/>
    <p:sldId id="283" r:id="rId17"/>
    <p:sldId id="293" r:id="rId18"/>
    <p:sldId id="296" r:id="rId19"/>
    <p:sldId id="298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6FC62-3C3B-4512-A0D0-F8714EA765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2B8FB-2C1C-4012-ABAD-308B3F86AC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79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2B8FB-2C1C-4012-ABAD-308B3F86ACA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75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A9F6E-A747-49B0-A9C6-4FE140828AF6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68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CA6F-608F-4DE9-BE1E-B5B9DC39134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8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BE2D-0770-453C-A19A-6567CC9D00A5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2EE8A-2375-4925-951F-D9C7B6491B8A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1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74F1-8555-44BD-905B-DB01DEC2C268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7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B591-13F2-43C4-A009-022A993D6E24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1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6B94B-AA90-4DFC-A022-849B81BA99E3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8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B064-D2BD-40D0-A5C6-A1695359A075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9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D59D-9B8A-4F64-983C-F4EDDDDAD0A8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A0BD0-672B-45EB-A39A-B43F6265E35F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8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000D-65FB-4068-ADA2-C6AB09753FD6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7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45B90-4EAC-4792-AE59-438D8078712B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Sustainable Communications Networks department, 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5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7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5892" y="758952"/>
            <a:ext cx="8109958" cy="1232218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HABITAT MONITORING SYSTEM FOR THE MOON AND MARS BASE ANALOG (MAMBA)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5161659"/>
            <a:ext cx="10058400" cy="70075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Malavika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Unnikrishnan</a:t>
            </a:r>
            <a:endParaRPr lang="en-US" sz="1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3217581</a:t>
            </a:r>
          </a:p>
          <a:p>
            <a:pPr algn="l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0051" y="5050564"/>
            <a:ext cx="9736016" cy="170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59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4035" y="6351037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0610" y="97087"/>
            <a:ext cx="10031647" cy="466725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ALGORITHM – PRIMARY SENDER NODE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4294967295"/>
          </p:nvPr>
        </p:nvSpPr>
        <p:spPr>
          <a:xfrm>
            <a:off x="0" y="1428750"/>
            <a:ext cx="10612438" cy="4748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						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0737" y="563812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994" y="6258681"/>
            <a:ext cx="560461" cy="5604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4990" y="6553680"/>
            <a:ext cx="3230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3 : Primary sender node algorithm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7765" y="4979446"/>
            <a:ext cx="3993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4 :Callback 1(left) &amp; 2(right) from Flowchart 3 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:\Users\HP\Downloads\Extract GPX (17)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66" y="649480"/>
            <a:ext cx="4460385" cy="596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HP\Downloads\Extract GPX (27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9" y="1423437"/>
            <a:ext cx="4127239" cy="3376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56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16556" y="6320288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688638" cy="517525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FLOWCHART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ALGORITHM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REDUNDANT SENDER NODE &amp; RECEIVER NODE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68505" y="418745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56" y="6258681"/>
            <a:ext cx="560461" cy="5604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228" y="647569"/>
            <a:ext cx="2385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4 : Receiver algorithm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C:\Users\HP\Downloads\Extract GPX (4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115" y="924568"/>
            <a:ext cx="5361360" cy="452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HP\Downloads\Extract GPX (24)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8" y="493781"/>
            <a:ext cx="4319072" cy="6191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079111" y="5981682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5 : Redundant node algorithm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7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28" y="153825"/>
            <a:ext cx="10688871" cy="316194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FLOWCHART ALGORITHM – REDUNDANT SENDER NODE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29523" y="52984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91243" y="6335659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56" y="6258681"/>
            <a:ext cx="560461" cy="5604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572" y="5099619"/>
            <a:ext cx="2478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6 : Callback 1 of Redundant node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627510"/>
            <a:ext cx="10515600" cy="5549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                                                                                                      </a:t>
            </a:r>
            <a:endParaRPr lang="en-IN" sz="1600" dirty="0"/>
          </a:p>
        </p:txBody>
      </p:sp>
      <p:pic>
        <p:nvPicPr>
          <p:cNvPr id="12" name="Picture 11" descr="C:\Users\HP\Downloads\Extract GPX (22)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48" b="-1945"/>
          <a:stretch/>
        </p:blipFill>
        <p:spPr bwMode="auto">
          <a:xfrm>
            <a:off x="970188" y="1730029"/>
            <a:ext cx="1816100" cy="2197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C:\Users\HP\Downloads\Extract GPX (16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091" y="854425"/>
            <a:ext cx="3681507" cy="383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C:\Users\HP\Downloads\Extract GPX (28)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45" y="1137456"/>
            <a:ext cx="4301883" cy="37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4257723" y="5099619"/>
            <a:ext cx="2703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7 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Callback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of Redundant node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99993" y="5099619"/>
            <a:ext cx="250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8 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Callback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of Redundant node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9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WORKING MODEL VIDEO – Co2 threshold levels broken condition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2_blow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128" y="1298495"/>
            <a:ext cx="8437963" cy="4776309"/>
          </a:xfrm>
        </p:spPr>
      </p:pic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28161" y="6336125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department,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877" y="6258681"/>
            <a:ext cx="560461" cy="5604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9931" y="2488219"/>
            <a:ext cx="2607270" cy="4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Video 1 : Co2 threshold levels broken condition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8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WORKING MODEL VIDEO – Co2 threshold levels broken condition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28161" y="6336125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department,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877" y="6258681"/>
            <a:ext cx="560461" cy="5604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9931" y="2488219"/>
            <a:ext cx="260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Video 2 : Co2 threshold levels broken condition (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Threshhold_brok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719028" y="1179320"/>
            <a:ext cx="8386267" cy="4589091"/>
          </a:xfrm>
        </p:spPr>
      </p:pic>
      <p:cxnSp>
        <p:nvCxnSpPr>
          <p:cNvPr id="11" name="Straight Connector 10"/>
          <p:cNvCxnSpPr/>
          <p:nvPr/>
        </p:nvCxnSpPr>
        <p:spPr>
          <a:xfrm>
            <a:off x="9868946" y="3300726"/>
            <a:ext cx="534913" cy="109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870101" y="3938628"/>
            <a:ext cx="533758" cy="58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868946" y="4670926"/>
            <a:ext cx="534913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664215" y="316905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Primary Board 1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60654" y="453242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Primary Board 2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7022" y="3798332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Redundant Board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WORKING MODEL VIDEO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Co2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sensor fail condition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48514" y="6354628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department,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34" y="6258681"/>
            <a:ext cx="560461" cy="560461"/>
          </a:xfrm>
          <a:prstGeom prst="rect">
            <a:avLst/>
          </a:prstGeom>
        </p:spPr>
      </p:pic>
      <p:pic>
        <p:nvPicPr>
          <p:cNvPr id="9" name="CO2_jumper _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7304" y="3194406"/>
            <a:ext cx="4866591" cy="2754921"/>
          </a:xfrm>
        </p:spPr>
      </p:pic>
      <p:pic>
        <p:nvPicPr>
          <p:cNvPr id="10" name="Co2_jumper_remov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1128" y="1403647"/>
            <a:ext cx="4872262" cy="27581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8907" y="1975724"/>
            <a:ext cx="2509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Video 3 : Co2 sensor fail condition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3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WORKING MODEL VIDEO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Lora fail condition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33648" y="6344204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department,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48" y="6258681"/>
            <a:ext cx="560461" cy="560461"/>
          </a:xfrm>
          <a:prstGeom prst="rect">
            <a:avLst/>
          </a:prstGeom>
        </p:spPr>
      </p:pic>
      <p:pic>
        <p:nvPicPr>
          <p:cNvPr id="8" name="Lora_jump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6505" y="1315645"/>
            <a:ext cx="7686675" cy="4351338"/>
          </a:xfrm>
        </p:spPr>
      </p:pic>
      <p:sp>
        <p:nvSpPr>
          <p:cNvPr id="11" name="TextBox 10"/>
          <p:cNvSpPr txBox="1"/>
          <p:nvPr/>
        </p:nvSpPr>
        <p:spPr>
          <a:xfrm>
            <a:off x="8853443" y="2555193"/>
            <a:ext cx="203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Video 4 : Lora fail condition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82222" y="6320288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department,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41128" y="500063"/>
            <a:ext cx="10031647" cy="517525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WORKING MODEL VIDEO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Redundancy check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48" y="6258681"/>
            <a:ext cx="560461" cy="5604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56887" y="2439502"/>
            <a:ext cx="236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Video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: Redundancy functionality working (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Timelaps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40000"/>
          </a:blip>
          <a:stretch>
            <a:fillRect/>
          </a:stretch>
        </p:blipFill>
        <p:spPr>
          <a:xfrm>
            <a:off x="741128" y="1114620"/>
            <a:ext cx="8708166" cy="476488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868946" y="3300726"/>
            <a:ext cx="534913" cy="109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870101" y="3938628"/>
            <a:ext cx="533758" cy="58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868946" y="4670926"/>
            <a:ext cx="534913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64215" y="316905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Primary Board 1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0654" y="453242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Primary Board 2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97022" y="3798332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Redundant Board 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40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53200" y="6326669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department,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41128" y="500063"/>
            <a:ext cx="10031647" cy="517525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WORKING MODEL VIDEO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Redundancy check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48" y="6258681"/>
            <a:ext cx="560461" cy="5604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56887" y="2439502"/>
            <a:ext cx="243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Video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: Redundancy functionality working (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868946" y="3300726"/>
            <a:ext cx="534913" cy="109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870101" y="3938628"/>
            <a:ext cx="533758" cy="58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868946" y="4670926"/>
            <a:ext cx="534913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64215" y="316905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Primary Board 1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0654" y="453242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Primary Board 2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97022" y="3798332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Redundant Board 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Redu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731286" y="1114620"/>
            <a:ext cx="8765245" cy="47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65" y="365125"/>
            <a:ext cx="10670136" cy="57010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STUDIES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114620"/>
            <a:ext cx="10515600" cy="5062343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Improving the packet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loss rates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Power consumption and data transmission rate analysis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Improving the data visualization tools inside the mockup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department,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58219" y="863126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48" y="6258681"/>
            <a:ext cx="560461" cy="5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CONTENTS PAGE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649338"/>
            <a:ext cx="10753725" cy="4128528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Objective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Lora 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						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architecture – Flowchart				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Action plan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algorithm – Sender node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algorithm – Receiver node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Flowchart algorithm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 Redundant node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Working model – video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studies</a:t>
            </a:r>
          </a:p>
          <a:p>
            <a:pPr marL="0" indent="0" algn="just"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7400" y="6170063"/>
            <a:ext cx="4114800" cy="368848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500" y="6074257"/>
            <a:ext cx="560461" cy="5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-1" y="1825625"/>
            <a:ext cx="11528277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78307" y="300812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385109" y="6320288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department,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909" y="6258681"/>
            <a:ext cx="560461" cy="5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4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7" y="1649338"/>
            <a:ext cx="10449968" cy="4128528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Define and implement a wireless communication architecture for the habitat monitoring of the MAMBA mockup module.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Choose a wireless technology for implementation.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Integrate sensor payloads to existing Mamba infrastructure.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 redundancy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101376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43611" y="6076119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872" y="5985558"/>
            <a:ext cx="560461" cy="560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17" y="2206522"/>
            <a:ext cx="4018879" cy="30141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22485" y="5220681"/>
            <a:ext cx="2893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Fig 1 : Inside Mamba mockup at ZARM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145610"/>
            <a:ext cx="10753725" cy="5179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Advantages of Lora</a:t>
            </a:r>
            <a:endParaRPr lang="en-US" sz="13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Lower bandwidth application</a:t>
            </a:r>
          </a:p>
          <a:p>
            <a:pPr lvl="1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  <a:p>
            <a:pPr lvl="1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Low cost</a:t>
            </a:r>
          </a:p>
          <a:p>
            <a:pPr lvl="1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433.05 – 434.79 MHz and 863 – 870 MHz in </a:t>
            </a:r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Europe,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2.4 GHz frequency band unused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endParaRPr lang="en-US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8010" y="6227690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10" y="6130021"/>
            <a:ext cx="560461" cy="560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31" y="2608146"/>
            <a:ext cx="8211759" cy="31165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46711" y="5821732"/>
            <a:ext cx="3304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Table 1 : Comparison of wireless technologies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7" y="1298961"/>
            <a:ext cx="10125228" cy="4478905"/>
          </a:xfrm>
        </p:spPr>
        <p:txBody>
          <a:bodyPr>
            <a:normAutofit/>
          </a:bodyPr>
          <a:lstStyle/>
          <a:p>
            <a:pPr algn="just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Sender node consists of eight sensors, a microcontroller(ESP32) and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transceiver(sx1276).</a:t>
            </a:r>
          </a:p>
          <a:p>
            <a:pPr algn="just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Mamba Backend consists of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Mqtt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broker server, Influx database,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application and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Openhab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tool.</a:t>
            </a:r>
            <a:endParaRPr lang="en-US" sz="1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also an android tablet inside the mockup on which the sensor payloads are visualized.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100607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15228" y="6258681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796" y="6175820"/>
            <a:ext cx="560461" cy="560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2691862"/>
            <a:ext cx="5435749" cy="16931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5095" y="4348372"/>
            <a:ext cx="1660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Table 2:Sensors used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G:\While@University_Bremen\Student_Project\sender_node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006" y="3274140"/>
            <a:ext cx="2882289" cy="222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HP\Downloads\photo539097225523375088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41" y="3264467"/>
            <a:ext cx="2753059" cy="223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8372464" y="5486198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Fig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: Sender nodes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8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Sustainable Communications Networks department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6572" y="500063"/>
            <a:ext cx="10106203" cy="517525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ARCHITECTURE – FLOWCHART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37" y="5987516"/>
            <a:ext cx="560461" cy="5604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42" y="2850522"/>
            <a:ext cx="4477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Flowchart 1 : Network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architecture for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initial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phase of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project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C:\Users\HP\Downloads\Extract GPX (1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03" y="3599937"/>
            <a:ext cx="6154464" cy="1719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6362592" y="5449737"/>
            <a:ext cx="4410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Flowchart 2: Network architecture for final phase of the project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C:\Users\HP\Downloads\Extract GPX (11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72" y="1151788"/>
            <a:ext cx="5640290" cy="175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29" y="1147503"/>
            <a:ext cx="1814811" cy="1703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136" y="3583398"/>
            <a:ext cx="1916649" cy="18289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19746" y="1385785"/>
            <a:ext cx="2634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Fig 3 : Lora receiver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ycom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device)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128" y="5449737"/>
            <a:ext cx="2581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Fig 4 : Raspberry pi with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shield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ACTION PLAN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212286"/>
            <a:ext cx="10753725" cy="456558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Establishing communication between the sender node and a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receiver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pycom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lopy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device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Establishing connection between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receiver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qtt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broker server using the Mamba Wi-Fi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Take sensor readings continuously and pack them before transmitting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Checking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health condition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sensors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Setting Threshold limits for “safe habitat conditions”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of sending sensor payloads and heartbeats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Account for packet loss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Redundancy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Remove Wi-Fi dependency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7259" y="6146710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059" y="6076119"/>
            <a:ext cx="560461" cy="560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24" y="2474405"/>
            <a:ext cx="5570563" cy="1200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34" y="3745283"/>
            <a:ext cx="5428142" cy="15126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31633" y="5388071"/>
            <a:ext cx="3154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 5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Sensor payload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packet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o2, co,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2, Pressure, Temp(4), Humidity(4)</a:t>
            </a:r>
            <a:endParaRPr lang="en-I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9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PLAN 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health status, Threshold limits &amp; Sensor board 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274" y="1145610"/>
            <a:ext cx="10753725" cy="48867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Sensor health status(13)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health condition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(working/broken) of each sensors are set in the form of 0 and 1 respectively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Sensor condition status transmitted with sensor payloads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Binary representation of 192 =  11000000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Threshold limits status(14)</a:t>
            </a:r>
          </a:p>
          <a:p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Checks if the sensor payloads are within the threshold limits</a:t>
            </a:r>
          </a:p>
          <a:p>
            <a:pPr marL="0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Sender board id(16)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The three sender nodes are assigned sensor board ids 1,2 and 3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Redundancy check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Three sensor boards per module – two primary sender nodes one at the lower deck and on at the upper deck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third sender node acts as the redundant node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redundant board replaces the primary sender node at the lower deck if it malfunctions.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 sets of payloads received by the receiver node updated to the MQTT broker server</a:t>
            </a:r>
          </a:p>
          <a:p>
            <a:pPr marL="0" indent="0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43415" y="6227690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05" y="6161014"/>
            <a:ext cx="560461" cy="5604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01174" y="4439506"/>
            <a:ext cx="228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Table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: Set threshold limits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09" y="1864939"/>
            <a:ext cx="3621081" cy="262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17417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PLAN 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Redundancy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 &amp; Frequency of message sent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297181"/>
            <a:ext cx="10753725" cy="4694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Frequency of message sent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sender nodes sends sensor payloads immediately if threshold limits are broken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sender nodes sends heartbeat signal every 3.5 seconds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Primary sender node sends payloads every 30 seconds, if within threshold limits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Redundant node sends payloads every 2 minutes, if within threshold limits</a:t>
            </a:r>
          </a:p>
          <a:p>
            <a:pPr marL="45720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Acknowledgements sent by receiver node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Sensor payloads updated every 30 seconds to queue at sender node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Only when acknowledgements received for each packet, the packet is pushed out of the queue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Ethernet connection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lopy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pycom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receiver boards with Ethernet enabled Raspberry pi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shield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41128" y="1016950"/>
            <a:ext cx="97018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28161" y="6173787"/>
            <a:ext cx="4114800" cy="365125"/>
          </a:xfrm>
        </p:spPr>
        <p:txBody>
          <a:bodyPr/>
          <a:lstStyle/>
          <a:p>
            <a:pPr algn="r"/>
            <a:r>
              <a:rPr lang="en-US" dirty="0" smtClean="0"/>
              <a:t>Sustainable Communications Networks department </a:t>
            </a:r>
          </a:p>
          <a:p>
            <a:pPr algn="r"/>
            <a:r>
              <a:rPr lang="en-US" dirty="0" smtClean="0"/>
              <a:t>University of Bremen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862" y="6076119"/>
            <a:ext cx="560461" cy="5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5171</TotalTime>
  <Words>834</Words>
  <Application>Microsoft Office PowerPoint</Application>
  <PresentationFormat>Widescreen</PresentationFormat>
  <Paragraphs>212</Paragraphs>
  <Slides>20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HABITAT MONITORING SYSTEM FOR THE MOON AND MARS BASE ANALOG (MAMBA)</vt:lpstr>
      <vt:lpstr>CONTENTS PAGE</vt:lpstr>
      <vt:lpstr>OBJECTIVE</vt:lpstr>
      <vt:lpstr> LORA </vt:lpstr>
      <vt:lpstr>BACKGROUND</vt:lpstr>
      <vt:lpstr> NETWORK ARCHITECTURE – FLOWCHART </vt:lpstr>
      <vt:lpstr>ACTION PLAN</vt:lpstr>
      <vt:lpstr> ACTION PLAN – Sensor health status, Threshold limits &amp; Sensor board id </vt:lpstr>
      <vt:lpstr> ACTION PLAN – Redundancy check &amp; Frequency of message sent </vt:lpstr>
      <vt:lpstr> FLOWCHART ALGORITHM – PRIMARY SENDER NODE </vt:lpstr>
      <vt:lpstr>            FLOWCHART ALGORITHM – REDUNDANT SENDER NODE &amp; RECEIVER NODE </vt:lpstr>
      <vt:lpstr> FLOWCHART ALGORITHM – REDUNDANT SENDER NODE </vt:lpstr>
      <vt:lpstr> WORKING MODEL VIDEO – Co2 threshold levels broken condition </vt:lpstr>
      <vt:lpstr> WORKING MODEL VIDEO – Co2 threshold levels broken condition </vt:lpstr>
      <vt:lpstr> WORKING MODEL VIDEO – Co2 sensor fail condition </vt:lpstr>
      <vt:lpstr> WORKING MODEL VIDEO – Lora fail condition </vt:lpstr>
      <vt:lpstr> WORKING MODEL VIDEO – Redundancy check </vt:lpstr>
      <vt:lpstr> WORKING MODEL VIDEO – Redundancy check </vt:lpstr>
      <vt:lpstr>FUTURE STUDIES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COMMUNICATION NETWORK ARCHITECTURE FOR HABITAT   MONITORING OF THE MAMBA</dc:title>
  <dc:creator>HP</dc:creator>
  <cp:lastModifiedBy>HP</cp:lastModifiedBy>
  <cp:revision>159</cp:revision>
  <dcterms:created xsi:type="dcterms:W3CDTF">2021-07-02T07:10:47Z</dcterms:created>
  <dcterms:modified xsi:type="dcterms:W3CDTF">2021-10-13T15:06:25Z</dcterms:modified>
</cp:coreProperties>
</file>